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Montagna" panose="020B0604020202020204" charset="0"/>
      <p:regular r:id="rId24"/>
    </p:embeddedFont>
    <p:embeddedFont>
      <p:font typeface="Rotis Sans Serif" panose="020B0604020202020204" charset="0"/>
      <p:regular r:id="rId25"/>
    </p:embeddedFont>
    <p:embeddedFont>
      <p:font typeface="Rotis Sans Serif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29"/>
    <a:srgbClr val="BA2121"/>
    <a:srgbClr val="0055BB"/>
    <a:srgbClr val="AA22FF"/>
    <a:srgbClr val="008DD1"/>
    <a:srgbClr val="662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5/31/2025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borapajo/food-choices?select=food_coded.csv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1" b="-24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15311" y="680685"/>
            <a:ext cx="5929089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9975D"/>
                </a:solidFill>
                <a:latin typeface="Montagna"/>
                <a:ea typeface="Montagna"/>
                <a:cs typeface="Montagna"/>
                <a:sym typeface="Montagna"/>
              </a:rPr>
              <a:t>Food Coded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175126" y="1907390"/>
            <a:ext cx="8083674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Cleaning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E21A9-048B-430C-BBA0-1E529F1AB79F}"/>
              </a:ext>
            </a:extLst>
          </p:cNvPr>
          <p:cNvSpPr txBox="1"/>
          <p:nvPr/>
        </p:nvSpPr>
        <p:spPr>
          <a:xfrm>
            <a:off x="152400" y="4878006"/>
            <a:ext cx="5562600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0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By: Liliana A. Diaz 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73613" y="8698289"/>
            <a:ext cx="1940775" cy="1120022"/>
          </a:xfrm>
          <a:custGeom>
            <a:avLst/>
            <a:gdLst/>
            <a:ahLst/>
            <a:cxnLst/>
            <a:rect l="l" t="t" r="r" b="b"/>
            <a:pathLst>
              <a:path w="1940775" h="1120022">
                <a:moveTo>
                  <a:pt x="0" y="0"/>
                </a:moveTo>
                <a:lnTo>
                  <a:pt x="1940774" y="0"/>
                </a:lnTo>
                <a:lnTo>
                  <a:pt x="1940774" y="1120022"/>
                </a:lnTo>
                <a:lnTo>
                  <a:pt x="0" y="112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38364" y="790575"/>
            <a:ext cx="940623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3. Cleaning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1" y="2882704"/>
            <a:ext cx="145898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Convert '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GPA_clean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' and '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weight_clean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' columns to float type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E8D6F8-4F4D-4301-8F85-4F2D773F887B}"/>
              </a:ext>
            </a:extLst>
          </p:cNvPr>
          <p:cNvSpPr/>
          <p:nvPr/>
        </p:nvSpPr>
        <p:spPr>
          <a:xfrm>
            <a:off x="895336" y="4000500"/>
            <a:ext cx="11694229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df[[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 = df[[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]].</a:t>
            </a:r>
            <a:r>
              <a:rPr lang="en-US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2319" y="122465"/>
            <a:ext cx="1278654" cy="764867"/>
          </a:xfrm>
          <a:custGeom>
            <a:avLst/>
            <a:gdLst/>
            <a:ahLst/>
            <a:cxnLst/>
            <a:rect l="l" t="t" r="r" b="b"/>
            <a:pathLst>
              <a:path w="1278654" h="764867">
                <a:moveTo>
                  <a:pt x="0" y="0"/>
                </a:moveTo>
                <a:lnTo>
                  <a:pt x="1278654" y="0"/>
                </a:lnTo>
                <a:lnTo>
                  <a:pt x="1278654" y="764868"/>
                </a:lnTo>
                <a:lnTo>
                  <a:pt x="0" y="764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14998" y="790575"/>
            <a:ext cx="9559767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4. Cleaning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1" y="2882704"/>
            <a:ext cx="135992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Move '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GPA_clean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' column to the front of the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DataFrame</a:t>
            </a:r>
            <a:endParaRPr lang="en-US" sz="4500" b="1" dirty="0">
              <a:solidFill>
                <a:srgbClr val="000000"/>
              </a:solidFill>
              <a:latin typeface="Rotis Sans Serif Bold"/>
              <a:ea typeface="Rotis Sans Serif Bold"/>
              <a:cs typeface="Rotis Sans Serif Bold"/>
              <a:sym typeface="Rotis Sans Serif Bold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3258EF-624E-44D6-837A-A13354C4C663}"/>
              </a:ext>
            </a:extLst>
          </p:cNvPr>
          <p:cNvSpPr/>
          <p:nvPr/>
        </p:nvSpPr>
        <p:spPr>
          <a:xfrm>
            <a:off x="878771" y="4048696"/>
            <a:ext cx="7655629" cy="1171003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resto = 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resto]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99849">
            <a:off x="335403" y="143331"/>
            <a:ext cx="614960" cy="1322494"/>
          </a:xfrm>
          <a:custGeom>
            <a:avLst/>
            <a:gdLst/>
            <a:ahLst/>
            <a:cxnLst/>
            <a:rect l="l" t="t" r="r" b="b"/>
            <a:pathLst>
              <a:path w="614960" h="1322494">
                <a:moveTo>
                  <a:pt x="0" y="0"/>
                </a:moveTo>
                <a:lnTo>
                  <a:pt x="614960" y="0"/>
                </a:lnTo>
                <a:lnTo>
                  <a:pt x="614960" y="1322495"/>
                </a:lnTo>
                <a:lnTo>
                  <a:pt x="0" y="1322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20328" y="8684594"/>
            <a:ext cx="1276675" cy="1147412"/>
          </a:xfrm>
          <a:custGeom>
            <a:avLst/>
            <a:gdLst/>
            <a:ahLst/>
            <a:cxnLst/>
            <a:rect l="l" t="t" r="r" b="b"/>
            <a:pathLst>
              <a:path w="1276675" h="1147412">
                <a:moveTo>
                  <a:pt x="0" y="0"/>
                </a:moveTo>
                <a:lnTo>
                  <a:pt x="1276675" y="0"/>
                </a:lnTo>
                <a:lnTo>
                  <a:pt x="1276675" y="1147412"/>
                </a:lnTo>
                <a:lnTo>
                  <a:pt x="0" y="1147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31964" y="790575"/>
            <a:ext cx="933643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5.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0" y="2882704"/>
            <a:ext cx="144374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Drop unnecessary or redundant columns from the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DataFrame</a:t>
            </a:r>
            <a:endParaRPr lang="en-US" sz="4500" b="1" dirty="0">
              <a:solidFill>
                <a:srgbClr val="000000"/>
              </a:solidFill>
              <a:latin typeface="Rotis Sans Serif Bold"/>
              <a:ea typeface="Rotis Sans Serif Bold"/>
              <a:cs typeface="Rotis Sans Serif Bold"/>
              <a:sym typeface="Rotis Sans Serif Bold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1753D3-C51F-472D-BA50-01605EFF1437}"/>
              </a:ext>
            </a:extLst>
          </p:cNvPr>
          <p:cNvSpPr/>
          <p:nvPr/>
        </p:nvSpPr>
        <p:spPr>
          <a:xfrm>
            <a:off x="878770" y="4093492"/>
            <a:ext cx="1420883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comfort_food_reasons_coded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eating_changes_coded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'GPA'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021" y="8702955"/>
            <a:ext cx="1261358" cy="1299152"/>
          </a:xfrm>
          <a:custGeom>
            <a:avLst/>
            <a:gdLst/>
            <a:ahLst/>
            <a:cxnLst/>
            <a:rect l="l" t="t" r="r" b="b"/>
            <a:pathLst>
              <a:path w="1261358" h="1299152">
                <a:moveTo>
                  <a:pt x="0" y="0"/>
                </a:moveTo>
                <a:lnTo>
                  <a:pt x="1261358" y="0"/>
                </a:lnTo>
                <a:lnTo>
                  <a:pt x="1261358" y="1299152"/>
                </a:lnTo>
                <a:lnTo>
                  <a:pt x="0" y="129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98685">
            <a:off x="17239237" y="64119"/>
            <a:ext cx="689502" cy="1745574"/>
          </a:xfrm>
          <a:custGeom>
            <a:avLst/>
            <a:gdLst/>
            <a:ahLst/>
            <a:cxnLst/>
            <a:rect l="l" t="t" r="r" b="b"/>
            <a:pathLst>
              <a:path w="689502" h="1745574">
                <a:moveTo>
                  <a:pt x="0" y="0"/>
                </a:moveTo>
                <a:lnTo>
                  <a:pt x="689502" y="0"/>
                </a:lnTo>
                <a:lnTo>
                  <a:pt x="689502" y="1745574"/>
                </a:lnTo>
                <a:lnTo>
                  <a:pt x="0" y="174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00414" y="790575"/>
            <a:ext cx="936798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6.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121514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Rename cleaned columns to replace original names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0DA48C-73AD-48BE-9F64-D3859ACACB17}"/>
              </a:ext>
            </a:extLst>
          </p:cNvPr>
          <p:cNvSpPr/>
          <p:nvPr/>
        </p:nvSpPr>
        <p:spPr>
          <a:xfrm>
            <a:off x="878771" y="4048696"/>
            <a:ext cx="4150429" cy="1299152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rename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 </a:t>
            </a:r>
          </a:p>
          <a:p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'GPA'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</a:t>
            </a:r>
          </a:p>
          <a:p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8209" y="9096105"/>
            <a:ext cx="1131582" cy="903851"/>
          </a:xfrm>
          <a:custGeom>
            <a:avLst/>
            <a:gdLst/>
            <a:ahLst/>
            <a:cxnLst/>
            <a:rect l="l" t="t" r="r" b="b"/>
            <a:pathLst>
              <a:path w="1131582" h="903851">
                <a:moveTo>
                  <a:pt x="0" y="0"/>
                </a:moveTo>
                <a:lnTo>
                  <a:pt x="1131582" y="0"/>
                </a:lnTo>
                <a:lnTo>
                  <a:pt x="1131582" y="903851"/>
                </a:lnTo>
                <a:lnTo>
                  <a:pt x="0" y="9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39555" y="790575"/>
            <a:ext cx="932884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7. Cleaning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0" y="2882704"/>
            <a:ext cx="129896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Select numeric columns and convert them to float type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322E9FB-5463-4CBD-9FCA-6F26A5AB3EDA}"/>
              </a:ext>
            </a:extLst>
          </p:cNvPr>
          <p:cNvSpPr/>
          <p:nvPr/>
        </p:nvSpPr>
        <p:spPr>
          <a:xfrm>
            <a:off x="878770" y="3999472"/>
            <a:ext cx="1062743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columnas_numericas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select_dtypes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(include=[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'int64'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'float64'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endParaRPr lang="pt-BR" dirty="0">
              <a:solidFill>
                <a:srgbClr val="0055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columnas_numericas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columnas_numericas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19" y="73093"/>
            <a:ext cx="1676504" cy="955607"/>
          </a:xfrm>
          <a:custGeom>
            <a:avLst/>
            <a:gdLst/>
            <a:ahLst/>
            <a:cxnLst/>
            <a:rect l="l" t="t" r="r" b="b"/>
            <a:pathLst>
              <a:path w="1676504" h="955607">
                <a:moveTo>
                  <a:pt x="0" y="0"/>
                </a:moveTo>
                <a:lnTo>
                  <a:pt x="1676504" y="0"/>
                </a:lnTo>
                <a:lnTo>
                  <a:pt x="1676504" y="955607"/>
                </a:lnTo>
                <a:lnTo>
                  <a:pt x="0" y="955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19143" y="8720702"/>
            <a:ext cx="1190025" cy="1283360"/>
          </a:xfrm>
          <a:custGeom>
            <a:avLst/>
            <a:gdLst/>
            <a:ahLst/>
            <a:cxnLst/>
            <a:rect l="l" t="t" r="r" b="b"/>
            <a:pathLst>
              <a:path w="1190025" h="1283360">
                <a:moveTo>
                  <a:pt x="0" y="0"/>
                </a:moveTo>
                <a:lnTo>
                  <a:pt x="1190025" y="0"/>
                </a:lnTo>
                <a:lnTo>
                  <a:pt x="1190025" y="1283361"/>
                </a:lnTo>
                <a:lnTo>
                  <a:pt x="0" y="128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00414" y="790575"/>
            <a:ext cx="944418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8.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88748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Convert all text columns to lowercase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390D03B-D5A4-48FC-9EBF-7E34FB2AD4A2}"/>
              </a:ext>
            </a:extLst>
          </p:cNvPr>
          <p:cNvSpPr/>
          <p:nvPr/>
        </p:nvSpPr>
        <p:spPr>
          <a:xfrm>
            <a:off x="878770" y="3999472"/>
            <a:ext cx="1062743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columnas_texto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select_dtypes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(include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endParaRPr lang="pt-BR" dirty="0">
              <a:solidFill>
                <a:srgbClr val="0055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columnas_texto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columnas_texto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43" y="8765431"/>
            <a:ext cx="1352856" cy="1362767"/>
          </a:xfrm>
          <a:custGeom>
            <a:avLst/>
            <a:gdLst/>
            <a:ahLst/>
            <a:cxnLst/>
            <a:rect l="l" t="t" r="r" b="b"/>
            <a:pathLst>
              <a:path w="1352856" h="1362767">
                <a:moveTo>
                  <a:pt x="0" y="0"/>
                </a:moveTo>
                <a:lnTo>
                  <a:pt x="1352857" y="0"/>
                </a:lnTo>
                <a:lnTo>
                  <a:pt x="1352857" y="1362767"/>
                </a:lnTo>
                <a:lnTo>
                  <a:pt x="0" y="1362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53766" y="171443"/>
            <a:ext cx="1273059" cy="1220545"/>
          </a:xfrm>
          <a:custGeom>
            <a:avLst/>
            <a:gdLst/>
            <a:ahLst/>
            <a:cxnLst/>
            <a:rect l="l" t="t" r="r" b="b"/>
            <a:pathLst>
              <a:path w="1273059" h="1220545">
                <a:moveTo>
                  <a:pt x="0" y="0"/>
                </a:moveTo>
                <a:lnTo>
                  <a:pt x="1273059" y="0"/>
                </a:lnTo>
                <a:lnTo>
                  <a:pt x="1273059" y="1220545"/>
                </a:lnTo>
                <a:lnTo>
                  <a:pt x="0" y="1220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6754" y="790575"/>
            <a:ext cx="998264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9.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151232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Fill missing values in all columns with the mode of each column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BC927F-BF24-4F38-A16C-0C5B3154F97E}"/>
              </a:ext>
            </a:extLst>
          </p:cNvPr>
          <p:cNvSpPr/>
          <p:nvPr/>
        </p:nvSpPr>
        <p:spPr>
          <a:xfrm>
            <a:off x="878771" y="3863016"/>
            <a:ext cx="7427029" cy="1299152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 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moda =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moda.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     					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(moda[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16400" y="190500"/>
            <a:ext cx="1241474" cy="1047353"/>
          </a:xfrm>
          <a:custGeom>
            <a:avLst/>
            <a:gdLst/>
            <a:ahLst/>
            <a:cxnLst/>
            <a:rect l="l" t="t" r="r" b="b"/>
            <a:pathLst>
              <a:path w="1241474" h="1047353">
                <a:moveTo>
                  <a:pt x="0" y="0"/>
                </a:moveTo>
                <a:lnTo>
                  <a:pt x="1241475" y="0"/>
                </a:lnTo>
                <a:lnTo>
                  <a:pt x="1241475" y="1047353"/>
                </a:lnTo>
                <a:lnTo>
                  <a:pt x="0" y="1047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37934" y="790575"/>
            <a:ext cx="2125266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D94032"/>
                </a:solidFill>
                <a:latin typeface="Montagna"/>
                <a:ea typeface="Montagna"/>
                <a:cs typeface="Montagna"/>
                <a:sym typeface="Montagna"/>
              </a:rPr>
              <a:t>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1" y="2552946"/>
            <a:ext cx="86462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Check cleaned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DataFrame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 and Save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D8586B-6959-4329-A442-4F3448D1D68C}"/>
              </a:ext>
            </a:extLst>
          </p:cNvPr>
          <p:cNvSpPr/>
          <p:nvPr/>
        </p:nvSpPr>
        <p:spPr>
          <a:xfrm>
            <a:off x="878771" y="3331430"/>
            <a:ext cx="873829" cy="634668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B504FB-E862-400E-953E-1155B290B664}"/>
              </a:ext>
            </a:extLst>
          </p:cNvPr>
          <p:cNvSpPr/>
          <p:nvPr/>
        </p:nvSpPr>
        <p:spPr>
          <a:xfrm>
            <a:off x="2097971" y="3316521"/>
            <a:ext cx="8265229" cy="649576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to_csv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r'E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:/Descargas/foodcoded_clean.csv'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B27AD8-C654-49AD-AD9E-F60455BC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492" y="4109912"/>
            <a:ext cx="10317015" cy="59920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0721" y="4207828"/>
            <a:ext cx="5558879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374F"/>
                </a:solidFill>
                <a:latin typeface="Montagna"/>
                <a:ea typeface="Montagna"/>
                <a:cs typeface="Montagna"/>
                <a:sym typeface="Montagna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03" y="4740965"/>
            <a:ext cx="632716" cy="631135"/>
          </a:xfrm>
          <a:custGeom>
            <a:avLst/>
            <a:gdLst/>
            <a:ahLst/>
            <a:cxnLst/>
            <a:rect l="l" t="t" r="r" b="b"/>
            <a:pathLst>
              <a:path w="632716" h="631135">
                <a:moveTo>
                  <a:pt x="0" y="0"/>
                </a:moveTo>
                <a:lnTo>
                  <a:pt x="632716" y="0"/>
                </a:lnTo>
                <a:lnTo>
                  <a:pt x="632716" y="631135"/>
                </a:lnTo>
                <a:lnTo>
                  <a:pt x="0" y="63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17084">
            <a:off x="16894708" y="235933"/>
            <a:ext cx="1142209" cy="1226983"/>
          </a:xfrm>
          <a:custGeom>
            <a:avLst/>
            <a:gdLst/>
            <a:ahLst/>
            <a:cxnLst/>
            <a:rect l="l" t="t" r="r" b="b"/>
            <a:pathLst>
              <a:path w="1142209" h="1226983">
                <a:moveTo>
                  <a:pt x="0" y="0"/>
                </a:moveTo>
                <a:lnTo>
                  <a:pt x="1142209" y="0"/>
                </a:lnTo>
                <a:lnTo>
                  <a:pt x="1142209" y="1226983"/>
                </a:lnTo>
                <a:lnTo>
                  <a:pt x="0" y="122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69819">
            <a:off x="143588" y="9019126"/>
            <a:ext cx="1337877" cy="946244"/>
          </a:xfrm>
          <a:custGeom>
            <a:avLst/>
            <a:gdLst/>
            <a:ahLst/>
            <a:cxnLst/>
            <a:rect l="l" t="t" r="r" b="b"/>
            <a:pathLst>
              <a:path w="1337877" h="946244">
                <a:moveTo>
                  <a:pt x="0" y="0"/>
                </a:moveTo>
                <a:lnTo>
                  <a:pt x="1337877" y="0"/>
                </a:lnTo>
                <a:lnTo>
                  <a:pt x="1337877" y="946243"/>
                </a:lnTo>
                <a:lnTo>
                  <a:pt x="0" y="946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17828" y="790575"/>
            <a:ext cx="7083772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7F4C23"/>
                </a:solidFill>
                <a:latin typeface="Montagna"/>
                <a:ea typeface="Montagna"/>
                <a:cs typeface="Montagna"/>
                <a:sym typeface="Montagna"/>
              </a:rPr>
              <a:t>About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956454"/>
            <a:ext cx="18288000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The Food Coded dataset contains responses from university students about their eating habits, preferences, and the factors that influence their food choices.</a:t>
            </a:r>
          </a:p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It includes categorical data, free text responses, missing values, and numerical encodings for almost all variables.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566" y="4791075"/>
            <a:ext cx="227885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Original Source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403" y="5562600"/>
            <a:ext cx="121035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  <a:hlinkClick r:id="rId8" tooltip="https://www.kaggle.com/datasets/borapajo/food-choices?select=food_coded.csv"/>
              </a:rPr>
              <a:t>https://www.kaggle.com/datasets/borapajo/food-choices?select=food_coded.csv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03040" y="2863655"/>
            <a:ext cx="429582" cy="699929"/>
          </a:xfrm>
          <a:custGeom>
            <a:avLst/>
            <a:gdLst/>
            <a:ahLst/>
            <a:cxnLst/>
            <a:rect l="l" t="t" r="r" b="b"/>
            <a:pathLst>
              <a:path w="429582" h="699929">
                <a:moveTo>
                  <a:pt x="0" y="0"/>
                </a:moveTo>
                <a:lnTo>
                  <a:pt x="429582" y="0"/>
                </a:lnTo>
                <a:lnTo>
                  <a:pt x="429582" y="699929"/>
                </a:lnTo>
                <a:lnTo>
                  <a:pt x="0" y="699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5730" y="3902121"/>
            <a:ext cx="644201" cy="717228"/>
          </a:xfrm>
          <a:custGeom>
            <a:avLst/>
            <a:gdLst/>
            <a:ahLst/>
            <a:cxnLst/>
            <a:rect l="l" t="t" r="r" b="b"/>
            <a:pathLst>
              <a:path w="644201" h="717228">
                <a:moveTo>
                  <a:pt x="0" y="0"/>
                </a:moveTo>
                <a:lnTo>
                  <a:pt x="644201" y="0"/>
                </a:lnTo>
                <a:lnTo>
                  <a:pt x="644201" y="717228"/>
                </a:lnTo>
                <a:lnTo>
                  <a:pt x="0" y="717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04238" y="4962249"/>
            <a:ext cx="635693" cy="626953"/>
          </a:xfrm>
          <a:custGeom>
            <a:avLst/>
            <a:gdLst/>
            <a:ahLst/>
            <a:cxnLst/>
            <a:rect l="l" t="t" r="r" b="b"/>
            <a:pathLst>
              <a:path w="635693" h="626953">
                <a:moveTo>
                  <a:pt x="0" y="0"/>
                </a:moveTo>
                <a:lnTo>
                  <a:pt x="635693" y="0"/>
                </a:lnTo>
                <a:lnTo>
                  <a:pt x="635693" y="626952"/>
                </a:lnTo>
                <a:lnTo>
                  <a:pt x="0" y="626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01341" y="5932101"/>
            <a:ext cx="841488" cy="629012"/>
          </a:xfrm>
          <a:custGeom>
            <a:avLst/>
            <a:gdLst/>
            <a:ahLst/>
            <a:cxnLst/>
            <a:rect l="l" t="t" r="r" b="b"/>
            <a:pathLst>
              <a:path w="841488" h="629012">
                <a:moveTo>
                  <a:pt x="0" y="0"/>
                </a:moveTo>
                <a:lnTo>
                  <a:pt x="841488" y="0"/>
                </a:lnTo>
                <a:lnTo>
                  <a:pt x="841488" y="629012"/>
                </a:lnTo>
                <a:lnTo>
                  <a:pt x="0" y="629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1366" y="6999263"/>
            <a:ext cx="1031752" cy="735123"/>
          </a:xfrm>
          <a:custGeom>
            <a:avLst/>
            <a:gdLst/>
            <a:ahLst/>
            <a:cxnLst/>
            <a:rect l="l" t="t" r="r" b="b"/>
            <a:pathLst>
              <a:path w="1031752" h="735123">
                <a:moveTo>
                  <a:pt x="0" y="0"/>
                </a:moveTo>
                <a:lnTo>
                  <a:pt x="1031752" y="0"/>
                </a:lnTo>
                <a:lnTo>
                  <a:pt x="1031752" y="735123"/>
                </a:lnTo>
                <a:lnTo>
                  <a:pt x="0" y="735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73118" y="2823412"/>
            <a:ext cx="7526357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1.Missing values in several columns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58903" y="790575"/>
            <a:ext cx="10595297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404242"/>
                </a:solidFill>
                <a:latin typeface="Montagna"/>
                <a:ea typeface="Montagna"/>
                <a:cs typeface="Montagna"/>
                <a:sym typeface="Montagna"/>
              </a:rPr>
              <a:t>Identified data issues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9593" y="3870527"/>
            <a:ext cx="591899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2. Duplicate columns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79593" y="4917642"/>
            <a:ext cx="1006751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3. Incorrect data types, e.g., numeric values stored as 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79593" y="5964757"/>
            <a:ext cx="937864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4. Text in numeric columns, causing format issues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79593" y="7011872"/>
            <a:ext cx="9378646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5. Inconsistent text formatting, with mixed lowercase and uppercase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97521">
            <a:off x="17133896" y="32052"/>
            <a:ext cx="1122053" cy="1122053"/>
          </a:xfrm>
          <a:custGeom>
            <a:avLst/>
            <a:gdLst/>
            <a:ahLst/>
            <a:cxnLst/>
            <a:rect l="l" t="t" r="r" b="b"/>
            <a:pathLst>
              <a:path w="1122053" h="1122053">
                <a:moveTo>
                  <a:pt x="0" y="0"/>
                </a:moveTo>
                <a:lnTo>
                  <a:pt x="1122053" y="0"/>
                </a:lnTo>
                <a:lnTo>
                  <a:pt x="1122053" y="1122053"/>
                </a:lnTo>
                <a:lnTo>
                  <a:pt x="0" y="112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dirty="0"/>
          </a:p>
        </p:txBody>
      </p:sp>
      <p:sp>
        <p:nvSpPr>
          <p:cNvPr id="3" name="Freeform 3"/>
          <p:cNvSpPr/>
          <p:nvPr/>
        </p:nvSpPr>
        <p:spPr>
          <a:xfrm>
            <a:off x="199181" y="9379581"/>
            <a:ext cx="1251713" cy="799532"/>
          </a:xfrm>
          <a:custGeom>
            <a:avLst/>
            <a:gdLst/>
            <a:ahLst/>
            <a:cxnLst/>
            <a:rect l="l" t="t" r="r" b="b"/>
            <a:pathLst>
              <a:path w="1251713" h="799532">
                <a:moveTo>
                  <a:pt x="0" y="0"/>
                </a:moveTo>
                <a:lnTo>
                  <a:pt x="1251713" y="0"/>
                </a:lnTo>
                <a:lnTo>
                  <a:pt x="1251713" y="799532"/>
                </a:lnTo>
                <a:lnTo>
                  <a:pt x="0" y="79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7786911" y="790575"/>
            <a:ext cx="2881089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62517"/>
                </a:solidFill>
                <a:latin typeface="Montagna"/>
                <a:ea typeface="Montagna"/>
                <a:cs typeface="Montagna"/>
                <a:sym typeface="Montagna"/>
              </a:rPr>
              <a:t>1. EDA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5BC82C-5F95-40A1-9D26-1F7D9F237C61}"/>
              </a:ext>
            </a:extLst>
          </p:cNvPr>
          <p:cNvSpPr/>
          <p:nvPr/>
        </p:nvSpPr>
        <p:spPr>
          <a:xfrm>
            <a:off x="1304669" y="2552700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pandas </a:t>
            </a:r>
            <a:r>
              <a:rPr lang="pt-BR" b="1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pt-BR" b="1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83F7863-1A50-40CE-BD0B-7C9125F34968}"/>
              </a:ext>
            </a:extLst>
          </p:cNvPr>
          <p:cNvSpPr/>
          <p:nvPr/>
        </p:nvSpPr>
        <p:spPr>
          <a:xfrm>
            <a:off x="10529402" y="2552700"/>
            <a:ext cx="6934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</a:t>
            </a:r>
            <a:r>
              <a:rPr lang="en-US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</a:t>
            </a:r>
            <a:r>
              <a:rPr lang="en-US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r'E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Descargas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/food_coded.csv'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9F9B1C-024F-4CA1-937D-F3FC14C47117}"/>
              </a:ext>
            </a:extLst>
          </p:cNvPr>
          <p:cNvSpPr/>
          <p:nvPr/>
        </p:nvSpPr>
        <p:spPr>
          <a:xfrm>
            <a:off x="1304669" y="3695700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endParaRPr lang="pt-BR" dirty="0">
              <a:solidFill>
                <a:srgbClr val="0055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47BCF0-691F-4EBD-B5E6-44E15606C749}"/>
              </a:ext>
            </a:extLst>
          </p:cNvPr>
          <p:cNvSpPr/>
          <p:nvPr/>
        </p:nvSpPr>
        <p:spPr>
          <a:xfrm>
            <a:off x="11442524" y="3695700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EC46545-2AB6-435A-B7FD-5A50BD4EF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756" y="4662473"/>
            <a:ext cx="1992826" cy="4810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C38784-C933-46AC-8679-A10E7DABC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4628502"/>
            <a:ext cx="4013024" cy="53886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8B5DD2D-91A4-4F63-ADD0-330AAE7F3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6056" y="4628502"/>
            <a:ext cx="4296375" cy="51442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44298" y="8692355"/>
            <a:ext cx="1078383" cy="1131891"/>
          </a:xfrm>
          <a:custGeom>
            <a:avLst/>
            <a:gdLst/>
            <a:ahLst/>
            <a:cxnLst/>
            <a:rect l="l" t="t" r="r" b="b"/>
            <a:pathLst>
              <a:path w="1078383" h="1131891">
                <a:moveTo>
                  <a:pt x="0" y="0"/>
                </a:moveTo>
                <a:lnTo>
                  <a:pt x="1078384" y="0"/>
                </a:lnTo>
                <a:lnTo>
                  <a:pt x="1078384" y="1131890"/>
                </a:lnTo>
                <a:lnTo>
                  <a:pt x="0" y="1131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81242" y="790575"/>
            <a:ext cx="3139157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62517"/>
                </a:solidFill>
                <a:latin typeface="Montagna"/>
                <a:ea typeface="Montagna"/>
                <a:cs typeface="Montagna"/>
                <a:sym typeface="Montagna"/>
              </a:rPr>
              <a:t>2. EDA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9202F1-67B0-41D4-B847-D34DADC97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16" r="79094" b="1383"/>
          <a:stretch/>
        </p:blipFill>
        <p:spPr>
          <a:xfrm>
            <a:off x="13868400" y="4843669"/>
            <a:ext cx="1490387" cy="452213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D0F57A4-766E-4FD9-8261-0578905D689A}"/>
              </a:ext>
            </a:extLst>
          </p:cNvPr>
          <p:cNvSpPr txBox="1"/>
          <p:nvPr/>
        </p:nvSpPr>
        <p:spPr>
          <a:xfrm>
            <a:off x="3637313" y="2753137"/>
            <a:ext cx="16358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Null?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606255A-0000-4FD4-A007-5A2B6315D81D}"/>
              </a:ext>
            </a:extLst>
          </p:cNvPr>
          <p:cNvSpPr txBox="1"/>
          <p:nvPr/>
        </p:nvSpPr>
        <p:spPr>
          <a:xfrm>
            <a:off x="13146971" y="2781299"/>
            <a:ext cx="2743200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Duplicated?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EEB4418-5D0C-4986-B547-85A083F73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57" b="28983"/>
          <a:stretch/>
        </p:blipFill>
        <p:spPr>
          <a:xfrm>
            <a:off x="1828800" y="4843669"/>
            <a:ext cx="5307297" cy="276196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243444C-35C8-4293-8468-2234F2ECE695}"/>
              </a:ext>
            </a:extLst>
          </p:cNvPr>
          <p:cNvSpPr/>
          <p:nvPr/>
        </p:nvSpPr>
        <p:spPr>
          <a:xfrm>
            <a:off x="1342994" y="3611135"/>
            <a:ext cx="6224469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sort_values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3FB5-2BA2-4CE8-8627-487CA74FF9AE}"/>
              </a:ext>
            </a:extLst>
          </p:cNvPr>
          <p:cNvSpPr/>
          <p:nvPr/>
        </p:nvSpPr>
        <p:spPr>
          <a:xfrm>
            <a:off x="12640227" y="3611135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duplicated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4013" y="8827316"/>
            <a:ext cx="1170575" cy="861969"/>
          </a:xfrm>
          <a:custGeom>
            <a:avLst/>
            <a:gdLst/>
            <a:ahLst/>
            <a:cxnLst/>
            <a:rect l="l" t="t" r="r" b="b"/>
            <a:pathLst>
              <a:path w="1170575" h="861969">
                <a:moveTo>
                  <a:pt x="0" y="0"/>
                </a:moveTo>
                <a:lnTo>
                  <a:pt x="1170574" y="0"/>
                </a:lnTo>
                <a:lnTo>
                  <a:pt x="1170574" y="861968"/>
                </a:lnTo>
                <a:lnTo>
                  <a:pt x="0" y="86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7699325" y="790575"/>
            <a:ext cx="312107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62517"/>
                </a:solidFill>
                <a:latin typeface="Montagna"/>
                <a:ea typeface="Montagna"/>
                <a:cs typeface="Montagna"/>
                <a:sym typeface="Montagna"/>
              </a:rPr>
              <a:t>3. EDA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94D1B0-BBEF-486B-9EE2-45852EF9C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6" b="41061"/>
          <a:stretch/>
        </p:blipFill>
        <p:spPr>
          <a:xfrm>
            <a:off x="275295" y="4548234"/>
            <a:ext cx="8881413" cy="2519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76A723-F0B1-4263-9E6C-F3EEFEA088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48" b="4387"/>
          <a:stretch/>
        </p:blipFill>
        <p:spPr>
          <a:xfrm>
            <a:off x="9637717" y="4548234"/>
            <a:ext cx="8335043" cy="1289154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7866FC3-20C0-4307-8D7A-9B126C686280}"/>
              </a:ext>
            </a:extLst>
          </p:cNvPr>
          <p:cNvSpPr txBox="1"/>
          <p:nvPr/>
        </p:nvSpPr>
        <p:spPr>
          <a:xfrm>
            <a:off x="7880135" y="2552700"/>
            <a:ext cx="2759453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Df describe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F54F46A-F330-4639-BDC1-174D3C90B1AC}"/>
              </a:ext>
            </a:extLst>
          </p:cNvPr>
          <p:cNvSpPr/>
          <p:nvPr/>
        </p:nvSpPr>
        <p:spPr>
          <a:xfrm>
            <a:off x="2667000" y="3331183"/>
            <a:ext cx="2590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E97D1D-8BB0-4E3E-88FF-94925B02AAFB}"/>
              </a:ext>
            </a:extLst>
          </p:cNvPr>
          <p:cNvSpPr/>
          <p:nvPr/>
        </p:nvSpPr>
        <p:spPr>
          <a:xfrm>
            <a:off x="11963400" y="3331183"/>
            <a:ext cx="4416477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(include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5526" y="8615987"/>
            <a:ext cx="1207548" cy="1284625"/>
          </a:xfrm>
          <a:custGeom>
            <a:avLst/>
            <a:gdLst/>
            <a:ahLst/>
            <a:cxnLst/>
            <a:rect l="l" t="t" r="r" b="b"/>
            <a:pathLst>
              <a:path w="1207548" h="1284625">
                <a:moveTo>
                  <a:pt x="0" y="0"/>
                </a:moveTo>
                <a:lnTo>
                  <a:pt x="1207548" y="0"/>
                </a:lnTo>
                <a:lnTo>
                  <a:pt x="1207548" y="1284626"/>
                </a:lnTo>
                <a:lnTo>
                  <a:pt x="0" y="1284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966" y="94902"/>
            <a:ext cx="1377623" cy="1088322"/>
          </a:xfrm>
          <a:custGeom>
            <a:avLst/>
            <a:gdLst/>
            <a:ahLst/>
            <a:cxnLst/>
            <a:rect l="l" t="t" r="r" b="b"/>
            <a:pathLst>
              <a:path w="1377623" h="1088322">
                <a:moveTo>
                  <a:pt x="0" y="0"/>
                </a:moveTo>
                <a:lnTo>
                  <a:pt x="1377623" y="0"/>
                </a:lnTo>
                <a:lnTo>
                  <a:pt x="1377623" y="1088322"/>
                </a:lnTo>
                <a:lnTo>
                  <a:pt x="0" y="1088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86400" y="2423794"/>
            <a:ext cx="7315200" cy="630936"/>
          </a:xfrm>
          <a:custGeom>
            <a:avLst/>
            <a:gdLst/>
            <a:ahLst/>
            <a:cxnLst/>
            <a:rect l="l" t="t" r="r" b="b"/>
            <a:pathLst>
              <a:path w="7315200" h="630936">
                <a:moveTo>
                  <a:pt x="0" y="0"/>
                </a:moveTo>
                <a:lnTo>
                  <a:pt x="7315200" y="0"/>
                </a:lnTo>
                <a:lnTo>
                  <a:pt x="7315200" y="630936"/>
                </a:lnTo>
                <a:lnTo>
                  <a:pt x="0" y="630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3014" y="790575"/>
            <a:ext cx="779338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Before Cleaning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0DAFF6-46B7-4166-B80F-047ACBD68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4229099"/>
            <a:ext cx="793259" cy="39812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8FD3CF4-D44D-4D05-88A6-377E5E5EB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990" y="4229099"/>
            <a:ext cx="4618047" cy="5477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8272EDE-6CF1-403D-BE84-208C114305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1107" y="4412721"/>
            <a:ext cx="5065414" cy="18047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42C9048-ADB3-4128-AE2C-10848449F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9647" y="4776821"/>
            <a:ext cx="5272635" cy="2037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C1CFA84-DB04-456E-AA02-94E12DAB22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13888" y="4229099"/>
            <a:ext cx="762106" cy="21815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8F006E-8CD1-4066-9BA5-093F8261D7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87600" y="4229099"/>
            <a:ext cx="2581635" cy="2962688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E2FFDE46-11BE-49ED-97E1-9F632ECFD2DD}"/>
              </a:ext>
            </a:extLst>
          </p:cNvPr>
          <p:cNvSpPr txBox="1"/>
          <p:nvPr/>
        </p:nvSpPr>
        <p:spPr>
          <a:xfrm>
            <a:off x="1710635" y="3280878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#1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39B014E2-4102-4E03-B134-89469830D751}"/>
              </a:ext>
            </a:extLst>
          </p:cNvPr>
          <p:cNvSpPr txBox="1"/>
          <p:nvPr/>
        </p:nvSpPr>
        <p:spPr>
          <a:xfrm>
            <a:off x="4302126" y="3280878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#2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9BA6226-B0B6-4E15-A6EC-2271DA49A07E}"/>
              </a:ext>
            </a:extLst>
          </p:cNvPr>
          <p:cNvSpPr txBox="1"/>
          <p:nvPr/>
        </p:nvSpPr>
        <p:spPr>
          <a:xfrm>
            <a:off x="9696305" y="3280878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#3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8BEB00B-516E-4AD4-8DBC-CCE55EC68B30}"/>
              </a:ext>
            </a:extLst>
          </p:cNvPr>
          <p:cNvSpPr txBox="1"/>
          <p:nvPr/>
        </p:nvSpPr>
        <p:spPr>
          <a:xfrm>
            <a:off x="13616718" y="3280877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#4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AAE929FC-2FC5-46A7-97EE-FE21388247A7}"/>
              </a:ext>
            </a:extLst>
          </p:cNvPr>
          <p:cNvSpPr txBox="1"/>
          <p:nvPr/>
        </p:nvSpPr>
        <p:spPr>
          <a:xfrm>
            <a:off x="15702765" y="3280876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59626" y="162240"/>
            <a:ext cx="1456587" cy="1065056"/>
          </a:xfrm>
          <a:custGeom>
            <a:avLst/>
            <a:gdLst/>
            <a:ahLst/>
            <a:cxnLst/>
            <a:rect l="l" t="t" r="r" b="b"/>
            <a:pathLst>
              <a:path w="1456587" h="1065056">
                <a:moveTo>
                  <a:pt x="0" y="0"/>
                </a:moveTo>
                <a:lnTo>
                  <a:pt x="1456586" y="0"/>
                </a:lnTo>
                <a:lnTo>
                  <a:pt x="1456586" y="1065056"/>
                </a:lnTo>
                <a:lnTo>
                  <a:pt x="0" y="106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075" y="8704198"/>
            <a:ext cx="1505392" cy="1404120"/>
          </a:xfrm>
          <a:custGeom>
            <a:avLst/>
            <a:gdLst/>
            <a:ahLst/>
            <a:cxnLst/>
            <a:rect l="l" t="t" r="r" b="b"/>
            <a:pathLst>
              <a:path w="1505392" h="1404120">
                <a:moveTo>
                  <a:pt x="0" y="0"/>
                </a:moveTo>
                <a:lnTo>
                  <a:pt x="1505393" y="0"/>
                </a:lnTo>
                <a:lnTo>
                  <a:pt x="1505393" y="1404121"/>
                </a:lnTo>
                <a:lnTo>
                  <a:pt x="0" y="1404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26025" y="790575"/>
            <a:ext cx="9242375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1.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108560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Replace text with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NaN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 in the 'weight' column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9F3022E-C136-4877-B471-97792F773F99}"/>
              </a:ext>
            </a:extLst>
          </p:cNvPr>
          <p:cNvSpPr/>
          <p:nvPr/>
        </p:nvSpPr>
        <p:spPr>
          <a:xfrm>
            <a:off x="878771" y="4135361"/>
            <a:ext cx="9865429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'weight'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"I'm not answering this"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</a:t>
            </a:r>
            <a:r>
              <a:rPr lang="en-US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62" y="132458"/>
            <a:ext cx="1237850" cy="1297877"/>
          </a:xfrm>
          <a:custGeom>
            <a:avLst/>
            <a:gdLst/>
            <a:ahLst/>
            <a:cxnLst/>
            <a:rect l="l" t="t" r="r" b="b"/>
            <a:pathLst>
              <a:path w="1237850" h="1297877">
                <a:moveTo>
                  <a:pt x="0" y="0"/>
                </a:moveTo>
                <a:lnTo>
                  <a:pt x="1237850" y="0"/>
                </a:lnTo>
                <a:lnTo>
                  <a:pt x="1237850" y="1297878"/>
                </a:lnTo>
                <a:lnTo>
                  <a:pt x="0" y="129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09274" y="8927715"/>
            <a:ext cx="1660308" cy="994110"/>
          </a:xfrm>
          <a:custGeom>
            <a:avLst/>
            <a:gdLst/>
            <a:ahLst/>
            <a:cxnLst/>
            <a:rect l="l" t="t" r="r" b="b"/>
            <a:pathLst>
              <a:path w="1660308" h="994110">
                <a:moveTo>
                  <a:pt x="0" y="0"/>
                </a:moveTo>
                <a:lnTo>
                  <a:pt x="1660308" y="0"/>
                </a:lnTo>
                <a:lnTo>
                  <a:pt x="1660308" y="994110"/>
                </a:lnTo>
                <a:lnTo>
                  <a:pt x="0" y="994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20282" y="790575"/>
            <a:ext cx="9348118" cy="12407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Montagna"/>
                <a:ea typeface="Montagna"/>
                <a:cs typeface="Montagna"/>
                <a:sym typeface="Montagna"/>
              </a:rPr>
              <a:t>2.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2587" y="2886446"/>
            <a:ext cx="16842826" cy="147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Extract only the numeric values from the 'weight' and 'GPA' columns and create new columns from them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21ED98-2D9F-4F6F-A2F8-731E05C5984D}"/>
              </a:ext>
            </a:extLst>
          </p:cNvPr>
          <p:cNvSpPr/>
          <p:nvPr/>
        </p:nvSpPr>
        <p:spPr>
          <a:xfrm>
            <a:off x="722587" y="4724400"/>
            <a:ext cx="10859813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str.extract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r'(\d+\.?\d*)'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'GPA'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str.extract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r'(\d+\.?\d*)'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674</Words>
  <Application>Microsoft Office PowerPoint</Application>
  <PresentationFormat>Personalizado</PresentationFormat>
  <Paragraphs>77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Calibri</vt:lpstr>
      <vt:lpstr>Arial</vt:lpstr>
      <vt:lpstr>Montagna</vt:lpstr>
      <vt:lpstr>Rotis Sans Serif Bold</vt:lpstr>
      <vt:lpstr>Courier New</vt:lpstr>
      <vt:lpstr>Rotis Sans Serif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Coded Project</dc:title>
  <cp:lastModifiedBy>LILIANA ANDREA DIAZ SIPPLI</cp:lastModifiedBy>
  <cp:revision>12</cp:revision>
  <dcterms:created xsi:type="dcterms:W3CDTF">2006-08-16T00:00:00Z</dcterms:created>
  <dcterms:modified xsi:type="dcterms:W3CDTF">2025-06-01T03:45:54Z</dcterms:modified>
  <dc:identifier>DAGo4hAR0n4</dc:identifier>
</cp:coreProperties>
</file>